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1" autoAdjust="0"/>
    <p:restoredTop sz="94660"/>
  </p:normalViewPr>
  <p:slideViewPr>
    <p:cSldViewPr snapToGrid="0">
      <p:cViewPr varScale="1">
        <p:scale>
          <a:sx n="80" d="100"/>
          <a:sy n="80" d="100"/>
        </p:scale>
        <p:origin x="10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666BFE-5466-4E32-8C47-BDFA7338D3BC}"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751B8-244D-42E1-BBA2-44624E21BEF3}" type="slidenum">
              <a:rPr lang="en-US" smtClean="0"/>
              <a:t>‹#›</a:t>
            </a:fld>
            <a:endParaRPr lang="en-US"/>
          </a:p>
        </p:txBody>
      </p:sp>
    </p:spTree>
    <p:extLst>
      <p:ext uri="{BB962C8B-B14F-4D97-AF65-F5344CB8AC3E}">
        <p14:creationId xmlns:p14="http://schemas.microsoft.com/office/powerpoint/2010/main" val="1327186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66BFE-5466-4E32-8C47-BDFA7338D3BC}"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751B8-244D-42E1-BBA2-44624E21BEF3}" type="slidenum">
              <a:rPr lang="en-US" smtClean="0"/>
              <a:t>‹#›</a:t>
            </a:fld>
            <a:endParaRPr lang="en-US"/>
          </a:p>
        </p:txBody>
      </p:sp>
    </p:spTree>
    <p:extLst>
      <p:ext uri="{BB962C8B-B14F-4D97-AF65-F5344CB8AC3E}">
        <p14:creationId xmlns:p14="http://schemas.microsoft.com/office/powerpoint/2010/main" val="304509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66BFE-5466-4E32-8C47-BDFA7338D3BC}"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751B8-244D-42E1-BBA2-44624E21BEF3}" type="slidenum">
              <a:rPr lang="en-US" smtClean="0"/>
              <a:t>‹#›</a:t>
            </a:fld>
            <a:endParaRPr lang="en-US"/>
          </a:p>
        </p:txBody>
      </p:sp>
    </p:spTree>
    <p:extLst>
      <p:ext uri="{BB962C8B-B14F-4D97-AF65-F5344CB8AC3E}">
        <p14:creationId xmlns:p14="http://schemas.microsoft.com/office/powerpoint/2010/main" val="367873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66BFE-5466-4E32-8C47-BDFA7338D3BC}"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751B8-244D-42E1-BBA2-44624E21BEF3}" type="slidenum">
              <a:rPr lang="en-US" smtClean="0"/>
              <a:t>‹#›</a:t>
            </a:fld>
            <a:endParaRPr lang="en-US"/>
          </a:p>
        </p:txBody>
      </p:sp>
    </p:spTree>
    <p:extLst>
      <p:ext uri="{BB962C8B-B14F-4D97-AF65-F5344CB8AC3E}">
        <p14:creationId xmlns:p14="http://schemas.microsoft.com/office/powerpoint/2010/main" val="1528963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666BFE-5466-4E32-8C47-BDFA7338D3BC}"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751B8-244D-42E1-BBA2-44624E21BEF3}" type="slidenum">
              <a:rPr lang="en-US" smtClean="0"/>
              <a:t>‹#›</a:t>
            </a:fld>
            <a:endParaRPr lang="en-US"/>
          </a:p>
        </p:txBody>
      </p:sp>
    </p:spTree>
    <p:extLst>
      <p:ext uri="{BB962C8B-B14F-4D97-AF65-F5344CB8AC3E}">
        <p14:creationId xmlns:p14="http://schemas.microsoft.com/office/powerpoint/2010/main" val="11629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666BFE-5466-4E32-8C47-BDFA7338D3BC}"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751B8-244D-42E1-BBA2-44624E21BEF3}" type="slidenum">
              <a:rPr lang="en-US" smtClean="0"/>
              <a:t>‹#›</a:t>
            </a:fld>
            <a:endParaRPr lang="en-US"/>
          </a:p>
        </p:txBody>
      </p:sp>
    </p:spTree>
    <p:extLst>
      <p:ext uri="{BB962C8B-B14F-4D97-AF65-F5344CB8AC3E}">
        <p14:creationId xmlns:p14="http://schemas.microsoft.com/office/powerpoint/2010/main" val="576972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666BFE-5466-4E32-8C47-BDFA7338D3BC}"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C751B8-244D-42E1-BBA2-44624E21BEF3}" type="slidenum">
              <a:rPr lang="en-US" smtClean="0"/>
              <a:t>‹#›</a:t>
            </a:fld>
            <a:endParaRPr lang="en-US"/>
          </a:p>
        </p:txBody>
      </p:sp>
    </p:spTree>
    <p:extLst>
      <p:ext uri="{BB962C8B-B14F-4D97-AF65-F5344CB8AC3E}">
        <p14:creationId xmlns:p14="http://schemas.microsoft.com/office/powerpoint/2010/main" val="2120114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666BFE-5466-4E32-8C47-BDFA7338D3BC}"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C751B8-244D-42E1-BBA2-44624E21BEF3}" type="slidenum">
              <a:rPr lang="en-US" smtClean="0"/>
              <a:t>‹#›</a:t>
            </a:fld>
            <a:endParaRPr lang="en-US"/>
          </a:p>
        </p:txBody>
      </p:sp>
    </p:spTree>
    <p:extLst>
      <p:ext uri="{BB962C8B-B14F-4D97-AF65-F5344CB8AC3E}">
        <p14:creationId xmlns:p14="http://schemas.microsoft.com/office/powerpoint/2010/main" val="2610588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66BFE-5466-4E32-8C47-BDFA7338D3BC}"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C751B8-244D-42E1-BBA2-44624E21BEF3}" type="slidenum">
              <a:rPr lang="en-US" smtClean="0"/>
              <a:t>‹#›</a:t>
            </a:fld>
            <a:endParaRPr lang="en-US"/>
          </a:p>
        </p:txBody>
      </p:sp>
    </p:spTree>
    <p:extLst>
      <p:ext uri="{BB962C8B-B14F-4D97-AF65-F5344CB8AC3E}">
        <p14:creationId xmlns:p14="http://schemas.microsoft.com/office/powerpoint/2010/main" val="9547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66BFE-5466-4E32-8C47-BDFA7338D3BC}"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751B8-244D-42E1-BBA2-44624E21BEF3}" type="slidenum">
              <a:rPr lang="en-US" smtClean="0"/>
              <a:t>‹#›</a:t>
            </a:fld>
            <a:endParaRPr lang="en-US"/>
          </a:p>
        </p:txBody>
      </p:sp>
    </p:spTree>
    <p:extLst>
      <p:ext uri="{BB962C8B-B14F-4D97-AF65-F5344CB8AC3E}">
        <p14:creationId xmlns:p14="http://schemas.microsoft.com/office/powerpoint/2010/main" val="422617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66BFE-5466-4E32-8C47-BDFA7338D3BC}"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751B8-244D-42E1-BBA2-44624E21BEF3}" type="slidenum">
              <a:rPr lang="en-US" smtClean="0"/>
              <a:t>‹#›</a:t>
            </a:fld>
            <a:endParaRPr lang="en-US"/>
          </a:p>
        </p:txBody>
      </p:sp>
    </p:spTree>
    <p:extLst>
      <p:ext uri="{BB962C8B-B14F-4D97-AF65-F5344CB8AC3E}">
        <p14:creationId xmlns:p14="http://schemas.microsoft.com/office/powerpoint/2010/main" val="138834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66BFE-5466-4E32-8C47-BDFA7338D3BC}" type="datetimeFigureOut">
              <a:rPr lang="en-US" smtClean="0"/>
              <a:t>11/4/2020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751B8-244D-42E1-BBA2-44624E21BEF3}" type="slidenum">
              <a:rPr lang="en-US" smtClean="0"/>
              <a:t>‹#›</a:t>
            </a:fld>
            <a:endParaRPr lang="en-US"/>
          </a:p>
        </p:txBody>
      </p:sp>
    </p:spTree>
    <p:extLst>
      <p:ext uri="{BB962C8B-B14F-4D97-AF65-F5344CB8AC3E}">
        <p14:creationId xmlns:p14="http://schemas.microsoft.com/office/powerpoint/2010/main" val="2143856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Protection against Harassment of Women at the Workplace Act, 2010</a:t>
            </a:r>
            <a:endParaRPr lang="en-US" dirty="0"/>
          </a:p>
        </p:txBody>
      </p:sp>
      <p:sp>
        <p:nvSpPr>
          <p:cNvPr id="3" name="Subtitle 2"/>
          <p:cNvSpPr>
            <a:spLocks noGrp="1"/>
          </p:cNvSpPr>
          <p:nvPr>
            <p:ph type="subTitle" idx="1"/>
          </p:nvPr>
        </p:nvSpPr>
        <p:spPr/>
        <p:txBody>
          <a:bodyPr/>
          <a:lstStyle/>
          <a:p>
            <a:r>
              <a:rPr lang="en-US" dirty="0" smtClean="0"/>
              <a:t>Salient Features</a:t>
            </a:r>
            <a:endParaRPr lang="en-US" dirty="0"/>
          </a:p>
        </p:txBody>
      </p:sp>
    </p:spTree>
    <p:extLst>
      <p:ext uri="{BB962C8B-B14F-4D97-AF65-F5344CB8AC3E}">
        <p14:creationId xmlns:p14="http://schemas.microsoft.com/office/powerpoint/2010/main" val="403234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objective of this act is to create safe working environment for women which is free of harassment, abuse and intimidation with a view toward fulfillment of their rights to work with dignity. It will also enable higher productivity and better quality of life at work.</a:t>
            </a:r>
          </a:p>
          <a:p>
            <a:r>
              <a:rPr lang="en-US" dirty="0" smtClean="0"/>
              <a:t>Harassment means any unwelcome sexual advice, request for sexual favors or other verbal or written communication or physical conduct of a sexual nature or the attempt to punish the complainant for refusal to comply to such request or is made a condition for employment.</a:t>
            </a:r>
            <a:endParaRPr lang="en-US" dirty="0"/>
          </a:p>
        </p:txBody>
      </p:sp>
    </p:spTree>
    <p:extLst>
      <p:ext uri="{BB962C8B-B14F-4D97-AF65-F5344CB8AC3E}">
        <p14:creationId xmlns:p14="http://schemas.microsoft.com/office/powerpoint/2010/main" val="3536538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Under tis act, each organization shall constitute an inquiry committee within thirty days of enactment of this act. The committee shall consist of three members of whom at least one member shall be a woman. One member shall be from senior management and one shall be senior representative of the employees.</a:t>
            </a:r>
          </a:p>
          <a:p>
            <a:r>
              <a:rPr lang="en-US" dirty="0" smtClean="0"/>
              <a:t>The inquiry committee within three days of receipt of a written application shall communicate to accused and collect the evidences and submit its findings and recommendations to the competent authority within thirty days of the initiation of inquiry.</a:t>
            </a:r>
          </a:p>
          <a:p>
            <a:r>
              <a:rPr lang="en-US" dirty="0" smtClean="0"/>
              <a:t>If the inquiry committee finds the accused to be guilty it shall recommend the competent authority for imposing one or more of the following penalties;</a:t>
            </a:r>
            <a:endParaRPr lang="en-US" dirty="0"/>
          </a:p>
        </p:txBody>
      </p:sp>
    </p:spTree>
    <p:extLst>
      <p:ext uri="{BB962C8B-B14F-4D97-AF65-F5344CB8AC3E}">
        <p14:creationId xmlns:p14="http://schemas.microsoft.com/office/powerpoint/2010/main" val="1413200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Minor Penalties:</a:t>
            </a:r>
          </a:p>
          <a:p>
            <a:pPr marL="514350" indent="-514350">
              <a:buFont typeface="+mj-lt"/>
              <a:buAutoNum type="arabicPeriod"/>
            </a:pPr>
            <a:r>
              <a:rPr lang="en-US" dirty="0" smtClean="0"/>
              <a:t>Censure</a:t>
            </a:r>
          </a:p>
          <a:p>
            <a:pPr marL="514350" indent="-514350">
              <a:buFont typeface="+mj-lt"/>
              <a:buAutoNum type="arabicPeriod"/>
            </a:pPr>
            <a:r>
              <a:rPr lang="en-US" dirty="0" smtClean="0"/>
              <a:t>Withholding for a specific period, promotion or increment</a:t>
            </a:r>
          </a:p>
          <a:p>
            <a:pPr marL="514350" indent="-514350">
              <a:buFont typeface="+mj-lt"/>
              <a:buAutoNum type="arabicPeriod"/>
            </a:pPr>
            <a:r>
              <a:rPr lang="en-US" dirty="0" smtClean="0"/>
              <a:t>Recovery of compensation payable to the complainant from pay or any other source of the accused</a:t>
            </a:r>
          </a:p>
          <a:p>
            <a:r>
              <a:rPr lang="en-US" dirty="0" smtClean="0"/>
              <a:t>Major Penalties:</a:t>
            </a:r>
          </a:p>
          <a:p>
            <a:pPr marL="514350" indent="-514350">
              <a:buFont typeface="+mj-lt"/>
              <a:buAutoNum type="arabicPeriod"/>
            </a:pPr>
            <a:r>
              <a:rPr lang="en-US" dirty="0" smtClean="0"/>
              <a:t>Reduction to lower post</a:t>
            </a:r>
          </a:p>
          <a:p>
            <a:pPr marL="514350" indent="-514350">
              <a:buFont typeface="+mj-lt"/>
              <a:buAutoNum type="arabicPeriod"/>
            </a:pPr>
            <a:r>
              <a:rPr lang="en-US" dirty="0" smtClean="0"/>
              <a:t>Compulsory retirement</a:t>
            </a:r>
          </a:p>
          <a:p>
            <a:pPr marL="514350" indent="-514350">
              <a:buFont typeface="+mj-lt"/>
              <a:buAutoNum type="arabicPeriod"/>
            </a:pPr>
            <a:r>
              <a:rPr lang="en-US" dirty="0" smtClean="0"/>
              <a:t>Removal from service</a:t>
            </a:r>
          </a:p>
          <a:p>
            <a:pPr marL="514350" indent="-514350">
              <a:buFont typeface="+mj-lt"/>
              <a:buAutoNum type="arabicPeriod"/>
            </a:pPr>
            <a:r>
              <a:rPr lang="en-US" dirty="0" smtClean="0"/>
              <a:t>Fine payable to the complainant</a:t>
            </a:r>
            <a:endParaRPr lang="en-US" dirty="0"/>
          </a:p>
        </p:txBody>
      </p:sp>
    </p:spTree>
    <p:extLst>
      <p:ext uri="{BB962C8B-B14F-4D97-AF65-F5344CB8AC3E}">
        <p14:creationId xmlns:p14="http://schemas.microsoft.com/office/powerpoint/2010/main" val="3514819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respective government shall also appoint an ombudsman at the federal and provincial levels who has been a judge of high court.</a:t>
            </a:r>
          </a:p>
          <a:p>
            <a:r>
              <a:rPr lang="en-US" dirty="0" smtClean="0"/>
              <a:t>Any employee shall have the option to prefer a complaint either to the ombudsman or the inquiry committee.</a:t>
            </a:r>
          </a:p>
          <a:p>
            <a:r>
              <a:rPr lang="en-US" dirty="0" smtClean="0"/>
              <a:t>It shall be the responsibility of the employers to ensure implementation </a:t>
            </a:r>
            <a:r>
              <a:rPr lang="en-US" smtClean="0"/>
              <a:t>of this act.</a:t>
            </a:r>
            <a:endParaRPr lang="en-US" dirty="0"/>
          </a:p>
        </p:txBody>
      </p:sp>
    </p:spTree>
    <p:extLst>
      <p:ext uri="{BB962C8B-B14F-4D97-AF65-F5344CB8AC3E}">
        <p14:creationId xmlns:p14="http://schemas.microsoft.com/office/powerpoint/2010/main" val="3768140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332</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The Protection against Harassment of Women at the Workplace Act, 2010</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Protection against Harassment of Women at the Workplace Act, 2010</dc:title>
  <dc:creator>Abdul Rehman</dc:creator>
  <cp:lastModifiedBy>Abdul Rehman</cp:lastModifiedBy>
  <cp:revision>6</cp:revision>
  <dcterms:created xsi:type="dcterms:W3CDTF">2020-11-04T03:43:42Z</dcterms:created>
  <dcterms:modified xsi:type="dcterms:W3CDTF">2020-11-04T04:31:12Z</dcterms:modified>
</cp:coreProperties>
</file>